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EA6B-BB83-4D38-AE8D-004F047F3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01707-79D8-4C53-BAC0-B80E25BB3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Next LT Pro" panose="020B05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ACD00-6825-47B8-B756-C18D41017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65FFC-675A-4075-B9EE-42AFC2102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736FD-4F31-4B43-B6C2-CFD330AA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4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4BD2-9C92-4352-96D5-7E5BF646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64813-9067-42DC-887C-119698BD9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  <a:lvl2pPr>
              <a:defRPr>
                <a:latin typeface="Avenir Next LT Pro" panose="020B0504020202020204" pitchFamily="34" charset="0"/>
              </a:defRPr>
            </a:lvl2pPr>
            <a:lvl3pPr>
              <a:defRPr>
                <a:latin typeface="Avenir Next LT Pro" panose="020B0504020202020204" pitchFamily="34" charset="0"/>
              </a:defRPr>
            </a:lvl3pPr>
            <a:lvl4pPr>
              <a:defRPr>
                <a:latin typeface="Avenir Next LT Pro" panose="020B0504020202020204" pitchFamily="34" charset="0"/>
              </a:defRPr>
            </a:lvl4pPr>
            <a:lvl5pPr>
              <a:defRPr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CFB27-B858-4F12-8335-3F037ABDD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E143C-3656-48DE-B05E-A9B0DC9F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F55FB-A942-4787-96BE-A92A3A4D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05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FE770-7A48-4165-A844-D07B2C657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2ADB-1CF8-4298-9C4F-EB0069DA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7A46-A13A-4ECA-8EC8-8F4C0DBA9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3E97D-BC2D-4BE9-B439-56730A47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A34D0-D4A3-4BBD-8475-837F37FC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0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A0A80-52D9-4006-968C-47A33118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AE2A-DA4E-4ADA-A545-A409E635F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C6E13-AC6E-4550-AE53-EB6B9FE6D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CFC26-BE4A-497B-ACCA-0699143B6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FFB92-7017-4AFA-88C1-2218EAB5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73240-FAA3-48A5-8DB6-DB0AE6909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12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595D4-0BB3-4793-BCA0-3BF6A813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9C5BB-2FEE-4D62-9F00-804B14783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6AA38-A95C-4C37-9FAB-FC2A269A6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01C5E-D53B-482A-A826-6429FF258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0DFD0A-4BDC-47B7-87EB-D9E438E3B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C3A77E-3AFA-4F00-BFB2-C82E4C9F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B9CFE-1BA0-4A19-98D6-AC5B8DBD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D82EFD-E185-4B49-AD30-9EE2AAED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0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2D6B6-BEA0-4469-9AF5-693AE3930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22F573-C3B7-4851-9E51-0217B0EAC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3A2EE7-5789-4B55-818B-F956FC9B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E8D0C-DE38-4CA2-8D56-EE6F19D7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5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8DD2B9-E0B7-4DED-A486-68291AADC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D97FA-8033-4156-9EE7-22F0A5B3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19B57-0BA7-4F63-A508-2E5160A7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8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4A5CB-B84A-4E49-A363-A18B6012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7EDBE-9FD0-4486-AF20-2609ECDDA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80DAE-CE84-40EF-98E2-E3CA663BC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D73AE-995F-4099-B861-2525186BA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BF74E-1058-4989-AE8B-70C0A27EC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F95C0-B7B3-45D7-9DC4-23E593B8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7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D07C-0082-4FC4-AE27-1E23EA84F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250E52-70FC-41DD-B107-43D1C52B2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C2988-7328-4267-9CE8-BE52CD4CA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DA14E-5EE3-4029-A20B-39C4758F1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4EC394-380F-45DF-A16D-B094C6811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470AF-719A-476A-9216-5668719C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8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6DA0-CAE3-45E1-802E-62472B778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56FBE-D21A-4A4D-8C65-555BF14DC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68EC8-54C1-4977-9BC1-687FC1BEE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B6458-8031-43A1-80B0-EAC72A34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9DE97-FC72-4456-AFCE-E695A221B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9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617021-2248-4554-9400-A633D6892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A4BBD-6719-4226-A50D-F45B256E9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03874-D578-496E-978B-963DF106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22D8C-A217-4824-89A2-5BD7B68E8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8C405-DA28-4C5E-92DD-29235CE5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9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07831B-6EFC-4E33-BCA8-7BED9F76F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C54C4-3849-426F-9EC9-858B24976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1C5E8-2BB9-41E9-9B34-5D3E2B5CE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3FF79-82EB-48A9-8FBF-C55BE6C9743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2E330-F5B0-44C4-8BBD-C2591FCA8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2D1E2-EDD2-481D-94FD-355908CBA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5FD74-DB01-4B70-BE1D-E6151DAEC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7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54A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288FB-96F4-4715-B6C2-1CD511CFA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7420" y="6023810"/>
            <a:ext cx="7006728" cy="381605"/>
          </a:xfrm>
        </p:spPr>
        <p:txBody>
          <a:bodyPr anchor="b">
            <a:noAutofit/>
          </a:bodyPr>
          <a:lstStyle/>
          <a:p>
            <a:pPr algn="r">
              <a:lnSpc>
                <a:spcPct val="150000"/>
              </a:lnSpc>
            </a:pPr>
            <a:br>
              <a:rPr lang="en-US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br>
              <a:rPr lang="en-US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venir Next LT Pro" panose="020B0504020202020204" pitchFamily="34" charset="0"/>
              </a:rPr>
              <a:t>Date recorded: MM-DD-YYYY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AC5DAE6-CE02-4CCB-9A14-774B80DCA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2" y="720993"/>
            <a:ext cx="4047843" cy="40478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9CB8DD-7986-4221-AA3C-51CCAF8F7A45}"/>
              </a:ext>
            </a:extLst>
          </p:cNvPr>
          <p:cNvSpPr txBox="1"/>
          <p:nvPr/>
        </p:nvSpPr>
        <p:spPr>
          <a:xfrm>
            <a:off x="7050505" y="328863"/>
            <a:ext cx="48036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AACS Digital Library</a:t>
            </a:r>
            <a:br>
              <a:rPr lang="en-US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Surgical Video Collection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A7783-40BB-4BDB-A364-2EC642FA5E49}"/>
              </a:ext>
            </a:extLst>
          </p:cNvPr>
          <p:cNvSpPr txBox="1"/>
          <p:nvPr/>
        </p:nvSpPr>
        <p:spPr>
          <a:xfrm>
            <a:off x="6428161" y="3491192"/>
            <a:ext cx="5219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0"/>
              </a:rPr>
              <a:t>Presented by: First Last, credentials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7C011-0C33-44D0-8BA3-9E756AAE55BF}"/>
              </a:ext>
            </a:extLst>
          </p:cNvPr>
          <p:cNvSpPr txBox="1"/>
          <p:nvPr/>
        </p:nvSpPr>
        <p:spPr>
          <a:xfrm>
            <a:off x="6443536" y="2646037"/>
            <a:ext cx="5219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9065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7A78F2-8521-4A67-B6BE-C66A2576D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Disclosure</a:t>
            </a: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825D9F02-7A2B-4B5F-9D2A-873D82754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825" y="5851503"/>
            <a:ext cx="721442" cy="7214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2F955-EF41-4F7B-A0AD-CF5354CA5445}"/>
              </a:ext>
            </a:extLst>
          </p:cNvPr>
          <p:cNvSpPr txBox="1"/>
          <p:nvPr/>
        </p:nvSpPr>
        <p:spPr>
          <a:xfrm>
            <a:off x="3933479" y="5211406"/>
            <a:ext cx="7363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DELETE THIS INFORMATION FROM YOUR FINAL PP SLIDES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All videos </a:t>
            </a:r>
            <a:r>
              <a:rPr lang="en-US" sz="16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must</a:t>
            </a:r>
            <a:r>
              <a:rPr lang="en-US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contain </a:t>
            </a:r>
            <a:r>
              <a:rPr lang="en-US" sz="1600" dirty="0"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include a disclosure statement</a:t>
            </a:r>
            <a:r>
              <a:rPr lang="en-US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, regardless of whether or not the learning activity is offered for CME. If you are going to discuss the use of off-label products, that must also be stated. Logos, trade names, and product-group messaging are strictly prohibited. </a:t>
            </a:r>
            <a:endParaRPr lang="en-US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55053-DB21-4EA8-9FEB-F349D89D6EA2}"/>
              </a:ext>
            </a:extLst>
          </p:cNvPr>
          <p:cNvSpPr txBox="1"/>
          <p:nvPr/>
        </p:nvSpPr>
        <p:spPr>
          <a:xfrm>
            <a:off x="4566279" y="165492"/>
            <a:ext cx="737823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i="1" dirty="0">
                <a:latin typeface="Avenir Next LT Pro" panose="020B0504020202020204" pitchFamily="34" charset="0"/>
              </a:rPr>
              <a:t>Option 1</a:t>
            </a:r>
          </a:p>
          <a:p>
            <a:pPr marL="0" indent="0">
              <a:buNone/>
            </a:pPr>
            <a:r>
              <a:rPr lang="en-US" sz="2400" dirty="0">
                <a:latin typeface="Avenir Next LT Pro" panose="020B0504020202020204" pitchFamily="34" charset="0"/>
              </a:rPr>
              <a:t>Relevant to the educational content, I have no financial relationships with ineligible companies to disclose. </a:t>
            </a:r>
          </a:p>
          <a:p>
            <a:pPr marL="0" indent="0">
              <a:buNone/>
            </a:pPr>
            <a:endParaRPr lang="en-US" sz="2400" dirty="0"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en-US" sz="2400" b="1" i="1" dirty="0">
                <a:latin typeface="Avenir Next LT Pro" panose="020B0504020202020204" pitchFamily="34" charset="0"/>
              </a:rPr>
              <a:t>Option 2</a:t>
            </a:r>
          </a:p>
          <a:p>
            <a:r>
              <a:rPr lang="en-US" sz="2400" dirty="0">
                <a:latin typeface="Avenir Next LT Pro" panose="020B0504020202020204" pitchFamily="34" charset="0"/>
              </a:rPr>
              <a:t>Relevant to the educational content, I have the following relationships with ineligible companies to disclose. All financial relationships have been mitigated.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 LT Pro" panose="020B0504020202020204" pitchFamily="34" charset="0"/>
              </a:rPr>
              <a:t>Speaker for Company Z and I received an honorarium payment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 LT Pro" panose="020B0504020202020204" pitchFamily="34" charset="0"/>
              </a:rPr>
              <a:t>I receive royalties from Company Z for XXX</a:t>
            </a:r>
          </a:p>
        </p:txBody>
      </p:sp>
    </p:spTree>
    <p:extLst>
      <p:ext uri="{BB962C8B-B14F-4D97-AF65-F5344CB8AC3E}">
        <p14:creationId xmlns:p14="http://schemas.microsoft.com/office/powerpoint/2010/main" val="250798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7A78F2-8521-4A67-B6BE-C66A2576D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E92E3D-2F00-4D1F-A337-6B85C6C0F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As a result of this educational activity, participants will be able to:</a:t>
            </a:r>
          </a:p>
          <a:p>
            <a:pPr marL="971550" lvl="1" indent="-514350">
              <a:buAutoNum type="arabicPeriod"/>
            </a:pPr>
            <a:r>
              <a:rPr lang="en-US" dirty="0" err="1"/>
              <a:t>Xxxx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 err="1"/>
              <a:t>Xxxx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 err="1"/>
              <a:t>xxxx</a:t>
            </a:r>
            <a:endParaRPr lang="en-US" dirty="0"/>
          </a:p>
          <a:p>
            <a:pPr marL="971550" lvl="1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7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CFF8727D016447A95A00B52D2450DB" ma:contentTypeVersion="12" ma:contentTypeDescription="Create a new document." ma:contentTypeScope="" ma:versionID="91855c3d5242b2e750edee5cb30710c4">
  <xsd:schema xmlns:xsd="http://www.w3.org/2001/XMLSchema" xmlns:xs="http://www.w3.org/2001/XMLSchema" xmlns:p="http://schemas.microsoft.com/office/2006/metadata/properties" xmlns:ns2="f8c89461-d2ac-4695-9cb6-9f3f6dd91c67" xmlns:ns3="8f7a9ff5-2916-4c9f-b38b-69ccf6165550" targetNamespace="http://schemas.microsoft.com/office/2006/metadata/properties" ma:root="true" ma:fieldsID="ca8745ebcecf813dfddbd2021505aa77" ns2:_="" ns3:_="">
    <xsd:import namespace="f8c89461-d2ac-4695-9cb6-9f3f6dd91c67"/>
    <xsd:import namespace="8f7a9ff5-2916-4c9f-b38b-69ccf61655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c89461-d2ac-4695-9cb6-9f3f6dd91c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7a9ff5-2916-4c9f-b38b-69ccf616555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FBD004-9600-4B15-8A74-7FB08E50C8E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4baf03e-c795-495c-82aa-bfe508558eb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31C3C73-0551-40DC-B9DB-CF3186F62C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c89461-d2ac-4695-9cb6-9f3f6dd91c67"/>
    <ds:schemaRef ds:uri="8f7a9ff5-2916-4c9f-b38b-69ccf6165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069E49-1CF3-42AD-84CA-FCFECE6012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166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Next LT Pro</vt:lpstr>
      <vt:lpstr>Calibri</vt:lpstr>
      <vt:lpstr>Calibri Light</vt:lpstr>
      <vt:lpstr>Times New Roman</vt:lpstr>
      <vt:lpstr>Office Theme</vt:lpstr>
      <vt:lpstr>  Date recorded: MM-DD-YYYY </vt:lpstr>
      <vt:lpstr>Disclosure</vt:lpstr>
      <vt:lpstr>Learning Objectives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Title</dc:title>
  <dc:creator>Jean Bean</dc:creator>
  <cp:lastModifiedBy>Rita K</cp:lastModifiedBy>
  <cp:revision>15</cp:revision>
  <dcterms:created xsi:type="dcterms:W3CDTF">2020-01-31T20:40:02Z</dcterms:created>
  <dcterms:modified xsi:type="dcterms:W3CDTF">2023-02-28T04:10:01Z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0x010100F1CFF8727D016447A95A00B52D2450DB</vt:lpwstr>
  </property>
</Properties>
</file>